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A872F8-0AE5-4415-909E-29EA0051FFEF}"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352124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872F8-0AE5-4415-909E-29EA0051FFEF}"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162630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872F8-0AE5-4415-909E-29EA0051FFEF}"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2293420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872F8-0AE5-4415-909E-29EA0051FFEF}"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195966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A872F8-0AE5-4415-909E-29EA0051FFEF}"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73030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A872F8-0AE5-4415-909E-29EA0051FFEF}"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1919793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A872F8-0AE5-4415-909E-29EA0051FFEF}"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311129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A872F8-0AE5-4415-909E-29EA0051FFEF}"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38424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872F8-0AE5-4415-909E-29EA0051FFEF}"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253535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872F8-0AE5-4415-909E-29EA0051FFEF}"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121773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872F8-0AE5-4415-909E-29EA0051FFEF}"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10FBA-A554-4917-B56D-A525C6F7F355}" type="slidenum">
              <a:rPr lang="en-US" smtClean="0"/>
              <a:t>‹#›</a:t>
            </a:fld>
            <a:endParaRPr lang="en-US"/>
          </a:p>
        </p:txBody>
      </p:sp>
    </p:spTree>
    <p:extLst>
      <p:ext uri="{BB962C8B-B14F-4D97-AF65-F5344CB8AC3E}">
        <p14:creationId xmlns:p14="http://schemas.microsoft.com/office/powerpoint/2010/main" val="40669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872F8-0AE5-4415-909E-29EA0051FFEF}"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10FBA-A554-4917-B56D-A525C6F7F355}" type="slidenum">
              <a:rPr lang="en-US" smtClean="0"/>
              <a:t>‹#›</a:t>
            </a:fld>
            <a:endParaRPr lang="en-US"/>
          </a:p>
        </p:txBody>
      </p:sp>
    </p:spTree>
    <p:extLst>
      <p:ext uri="{BB962C8B-B14F-4D97-AF65-F5344CB8AC3E}">
        <p14:creationId xmlns:p14="http://schemas.microsoft.com/office/powerpoint/2010/main" val="49575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194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01436" y="114301"/>
            <a:ext cx="1903085" cy="507831"/>
          </a:xfrm>
          <a:prstGeom prst="rect">
            <a:avLst/>
          </a:prstGeom>
          <a:noFill/>
        </p:spPr>
        <p:txBody>
          <a:bodyPr wrap="none" rtlCol="0">
            <a:spAutoFit/>
          </a:bodyPr>
          <a:lstStyle/>
          <a:p>
            <a:r>
              <a:rPr lang="en-US" sz="2700" b="1" dirty="0">
                <a:latin typeface="Pea Katrina" pitchFamily="2" charset="0"/>
              </a:rPr>
              <a:t>November</a:t>
            </a:r>
            <a:endParaRPr lang="en-US" sz="2700" b="1" dirty="0">
              <a:latin typeface="Pea Katrina" pitchFamily="2" charset="0"/>
            </a:endParaRPr>
          </a:p>
        </p:txBody>
      </p:sp>
      <p:sp>
        <p:nvSpPr>
          <p:cNvPr id="5" name="Rounded Rectangle 4"/>
          <p:cNvSpPr/>
          <p:nvPr/>
        </p:nvSpPr>
        <p:spPr>
          <a:xfrm>
            <a:off x="4038600" y="514350"/>
            <a:ext cx="3143250" cy="6858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3617258" y="1344018"/>
            <a:ext cx="4914900" cy="12001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ounded Rectangle 6"/>
          <p:cNvSpPr/>
          <p:nvPr/>
        </p:nvSpPr>
        <p:spPr>
          <a:xfrm>
            <a:off x="3656838" y="2667275"/>
            <a:ext cx="2343150" cy="21145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ounded Rectangle 7"/>
          <p:cNvSpPr/>
          <p:nvPr/>
        </p:nvSpPr>
        <p:spPr>
          <a:xfrm>
            <a:off x="6153150" y="2628900"/>
            <a:ext cx="2343150" cy="21145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ounded Rectangle 8"/>
          <p:cNvSpPr/>
          <p:nvPr/>
        </p:nvSpPr>
        <p:spPr>
          <a:xfrm>
            <a:off x="3656838" y="4856807"/>
            <a:ext cx="4857750" cy="11430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750" dirty="0">
              <a:solidFill>
                <a:schemeClr val="tx1"/>
              </a:solidFill>
              <a:latin typeface="Pea Katrina" pitchFamily="2" charset="0"/>
            </a:endParaRPr>
          </a:p>
          <a:p>
            <a:endParaRPr lang="en-US" sz="750" b="1" dirty="0">
              <a:solidFill>
                <a:schemeClr val="tx1"/>
              </a:solidFill>
              <a:latin typeface="Pea Katrina" pitchFamily="2" charset="0"/>
            </a:endParaRPr>
          </a:p>
          <a:p>
            <a:endParaRPr lang="en-US" sz="750" b="1" dirty="0">
              <a:solidFill>
                <a:schemeClr val="tx1"/>
              </a:solidFill>
              <a:latin typeface="Pea Katrina" pitchFamily="2" charset="0"/>
            </a:endParaRPr>
          </a:p>
          <a:p>
            <a:endParaRPr lang="en-US" sz="750" b="1" dirty="0">
              <a:solidFill>
                <a:schemeClr val="tx1"/>
              </a:solidFill>
              <a:latin typeface="Pea Katrina" pitchFamily="2" charset="0"/>
            </a:endParaRPr>
          </a:p>
          <a:p>
            <a:endParaRPr lang="en-US" sz="750" b="1" dirty="0">
              <a:solidFill>
                <a:schemeClr val="tx1"/>
              </a:solidFill>
              <a:latin typeface="Pea Katrina" pitchFamily="2" charset="0"/>
            </a:endParaRPr>
          </a:p>
          <a:p>
            <a:endParaRPr lang="en-US" sz="1350" b="1" dirty="0">
              <a:solidFill>
                <a:schemeClr val="tx1"/>
              </a:solidFill>
              <a:latin typeface="Pea Katrina" pitchFamily="2" charset="0"/>
            </a:endParaRPr>
          </a:p>
          <a:p>
            <a:endParaRPr lang="en-US" sz="1350" b="1" dirty="0">
              <a:solidFill>
                <a:schemeClr val="tx1"/>
              </a:solidFill>
              <a:latin typeface="Pea Katrina" pitchFamily="2" charset="0"/>
            </a:endParaRPr>
          </a:p>
          <a:p>
            <a:endParaRPr lang="en-US" sz="900" u="sng" dirty="0">
              <a:solidFill>
                <a:schemeClr val="tx1"/>
              </a:solidFill>
            </a:endParaRPr>
          </a:p>
          <a:p>
            <a:endParaRPr lang="en-US" sz="900" u="sng" dirty="0">
              <a:solidFill>
                <a:schemeClr val="tx1"/>
              </a:solidFill>
            </a:endParaRPr>
          </a:p>
          <a:p>
            <a:r>
              <a:rPr lang="en-US" sz="900" u="sng" dirty="0">
                <a:solidFill>
                  <a:schemeClr val="tx1"/>
                </a:solidFill>
              </a:rPr>
              <a:t>Reminders:</a:t>
            </a:r>
            <a:r>
              <a:rPr lang="en-US" sz="900" dirty="0">
                <a:solidFill>
                  <a:schemeClr val="tx1"/>
                </a:solidFill>
              </a:rPr>
              <a:t>					</a:t>
            </a:r>
            <a:r>
              <a:rPr lang="en-US" sz="900" u="sng" dirty="0">
                <a:solidFill>
                  <a:schemeClr val="tx1"/>
                </a:solidFill>
              </a:rPr>
              <a:t>Special Schedule</a:t>
            </a:r>
          </a:p>
          <a:p>
            <a:r>
              <a:rPr lang="en-US" sz="900" dirty="0">
                <a:solidFill>
                  <a:schemeClr val="tx1"/>
                </a:solidFill>
              </a:rPr>
              <a:t>NO school Tuesday 11/8 and 11/22-11/25 Thanksgiving holiday	Monday - Music</a:t>
            </a:r>
          </a:p>
          <a:p>
            <a:r>
              <a:rPr lang="en-US" sz="900" dirty="0">
                <a:solidFill>
                  <a:schemeClr val="tx1"/>
                </a:solidFill>
              </a:rPr>
              <a:t>Education Visit day – Wed. 11/18			Tuesday - Art</a:t>
            </a:r>
          </a:p>
          <a:p>
            <a:r>
              <a:rPr lang="en-US" sz="900" dirty="0">
                <a:solidFill>
                  <a:schemeClr val="tx1"/>
                </a:solidFill>
              </a:rPr>
              <a:t>11/22 and 11/23 – conferences – return form ASAP		Wednesday – Gym</a:t>
            </a:r>
          </a:p>
          <a:p>
            <a:r>
              <a:rPr lang="en-US" sz="900" dirty="0">
                <a:solidFill>
                  <a:schemeClr val="tx1"/>
                </a:solidFill>
              </a:rPr>
              <a:t>				</a:t>
            </a:r>
            <a:r>
              <a:rPr lang="en-US" sz="900" dirty="0">
                <a:solidFill>
                  <a:schemeClr val="tx1"/>
                </a:solidFill>
              </a:rPr>
              <a:t>	</a:t>
            </a:r>
            <a:r>
              <a:rPr lang="en-US" sz="900" dirty="0">
                <a:solidFill>
                  <a:schemeClr val="tx1"/>
                </a:solidFill>
              </a:rPr>
              <a:t>Thursday – Gym</a:t>
            </a:r>
          </a:p>
          <a:p>
            <a:r>
              <a:rPr lang="en-US" sz="900" dirty="0">
                <a:solidFill>
                  <a:schemeClr val="tx1"/>
                </a:solidFill>
              </a:rPr>
              <a:t>	</a:t>
            </a:r>
            <a:r>
              <a:rPr lang="en-US" sz="900" dirty="0">
                <a:solidFill>
                  <a:schemeClr val="tx1"/>
                </a:solidFill>
              </a:rPr>
              <a:t>                   				Friday – Library</a:t>
            </a:r>
          </a:p>
          <a:p>
            <a:r>
              <a:rPr lang="en-US" sz="900" dirty="0">
                <a:solidFill>
                  <a:schemeClr val="tx1"/>
                </a:solidFill>
              </a:rPr>
              <a:t>Contact information: etyson@methacton.org</a:t>
            </a:r>
          </a:p>
          <a:p>
            <a:r>
              <a:rPr lang="en-US" sz="1350" b="1" dirty="0">
                <a:solidFill>
                  <a:schemeClr val="tx1"/>
                </a:solidFill>
                <a:latin typeface="Pea Katrina" pitchFamily="2" charset="0"/>
              </a:rPr>
              <a:t>				</a:t>
            </a:r>
          </a:p>
          <a:p>
            <a:endParaRPr lang="en-US" sz="1350" b="1"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p:txBody>
      </p:sp>
      <p:sp>
        <p:nvSpPr>
          <p:cNvPr id="10" name="Rounded Rectangle 9"/>
          <p:cNvSpPr/>
          <p:nvPr/>
        </p:nvSpPr>
        <p:spPr>
          <a:xfrm>
            <a:off x="4001436" y="6065053"/>
            <a:ext cx="4494864" cy="6858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 b="1" dirty="0">
              <a:solidFill>
                <a:schemeClr val="tx1"/>
              </a:solidFill>
              <a:latin typeface="Pea Katrina" pitchFamily="2" charset="0"/>
            </a:endParaRPr>
          </a:p>
          <a:p>
            <a:r>
              <a:rPr lang="en-US" sz="1050" b="1" u="sng" dirty="0">
                <a:solidFill>
                  <a:schemeClr val="tx1"/>
                </a:solidFill>
              </a:rPr>
              <a:t>Birthdays</a:t>
            </a: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p:txBody>
      </p:sp>
      <p:pic>
        <p:nvPicPr>
          <p:cNvPr id="2058" name="Picture 10" descr="Chocolate Birthday Cak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260053">
            <a:off x="3527647" y="6141782"/>
            <a:ext cx="650138" cy="6858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Turkey Pilgrim and Autumn Leav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6175" y="49378"/>
            <a:ext cx="1000125" cy="115077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ndian Boy and Pilgrim Bo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09520" y="3904021"/>
            <a:ext cx="868015" cy="88754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Pilgrims on the Mayflow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81253" y="571500"/>
            <a:ext cx="743097" cy="69580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flipH="1">
            <a:off x="4472940" y="6273946"/>
            <a:ext cx="1680211" cy="507831"/>
          </a:xfrm>
          <a:prstGeom prst="rect">
            <a:avLst/>
          </a:prstGeom>
          <a:noFill/>
        </p:spPr>
        <p:txBody>
          <a:bodyPr wrap="square" rtlCol="0">
            <a:spAutoFit/>
          </a:bodyPr>
          <a:lstStyle/>
          <a:p>
            <a:r>
              <a:rPr lang="en-US" sz="1350" dirty="0"/>
              <a:t>Delany Rotella – 25</a:t>
            </a:r>
            <a:r>
              <a:rPr lang="en-US" sz="1350" baseline="30000" dirty="0"/>
              <a:t>th</a:t>
            </a:r>
            <a:r>
              <a:rPr lang="en-US" sz="1350" dirty="0"/>
              <a:t> </a:t>
            </a:r>
          </a:p>
          <a:p>
            <a:r>
              <a:rPr lang="en-US" sz="1350" dirty="0"/>
              <a:t>Aditi Prakash – 27</a:t>
            </a:r>
            <a:r>
              <a:rPr lang="en-US" sz="1350" baseline="30000" dirty="0"/>
              <a:t>th</a:t>
            </a:r>
            <a:r>
              <a:rPr lang="en-US" sz="1350" dirty="0"/>
              <a:t> </a:t>
            </a:r>
            <a:endParaRPr lang="en-US" sz="1350" dirty="0"/>
          </a:p>
        </p:txBody>
      </p:sp>
      <p:sp>
        <p:nvSpPr>
          <p:cNvPr id="3" name="TextBox 2"/>
          <p:cNvSpPr txBox="1"/>
          <p:nvPr/>
        </p:nvSpPr>
        <p:spPr>
          <a:xfrm>
            <a:off x="4324350" y="579189"/>
            <a:ext cx="2894664" cy="646331"/>
          </a:xfrm>
          <a:prstGeom prst="rect">
            <a:avLst/>
          </a:prstGeom>
          <a:noFill/>
        </p:spPr>
        <p:txBody>
          <a:bodyPr wrap="square" rtlCol="0">
            <a:spAutoFit/>
          </a:bodyPr>
          <a:lstStyle/>
          <a:p>
            <a:pPr algn="ctr"/>
            <a:r>
              <a:rPr lang="en-US" dirty="0"/>
              <a:t>Tyson’s Tykes are a </a:t>
            </a:r>
          </a:p>
          <a:p>
            <a:pPr algn="ctr"/>
            <a:r>
              <a:rPr lang="en-US" dirty="0"/>
              <a:t>Thankful Bunch!</a:t>
            </a:r>
            <a:endParaRPr lang="en-US" dirty="0"/>
          </a:p>
        </p:txBody>
      </p:sp>
      <p:sp>
        <p:nvSpPr>
          <p:cNvPr id="11" name="TextBox 10"/>
          <p:cNvSpPr txBox="1"/>
          <p:nvPr/>
        </p:nvSpPr>
        <p:spPr>
          <a:xfrm>
            <a:off x="6248868" y="2644819"/>
            <a:ext cx="2171700" cy="2169825"/>
          </a:xfrm>
          <a:prstGeom prst="rect">
            <a:avLst/>
          </a:prstGeom>
          <a:noFill/>
        </p:spPr>
        <p:txBody>
          <a:bodyPr wrap="square" rtlCol="0">
            <a:spAutoFit/>
          </a:bodyPr>
          <a:lstStyle/>
          <a:p>
            <a:r>
              <a:rPr lang="en-US" sz="900" u="sng" dirty="0"/>
              <a:t>Writing</a:t>
            </a:r>
          </a:p>
          <a:p>
            <a:r>
              <a:rPr lang="en-US" sz="900" dirty="0"/>
              <a:t>In writing, we have been talking about what a good sentence consist of.  We are working on making sure we start out sentences with a capital letter and ends with a period.  We have gotten better at our words spacing and using lower case letters!  Please encourage your child to write at home.</a:t>
            </a:r>
          </a:p>
          <a:p>
            <a:endParaRPr lang="en-US" sz="900" dirty="0"/>
          </a:p>
          <a:p>
            <a:r>
              <a:rPr lang="en-US" sz="900" u="sng" dirty="0"/>
              <a:t>Science/ Social Studies</a:t>
            </a:r>
          </a:p>
          <a:p>
            <a:r>
              <a:rPr lang="en-US" sz="900" dirty="0"/>
              <a:t>This month we will be learning about  Thanksgiving and being thankful.   We are looking forward to giving thanks on       </a:t>
            </a:r>
          </a:p>
          <a:p>
            <a:r>
              <a:rPr lang="en-US" sz="900" dirty="0"/>
              <a:t> </a:t>
            </a:r>
            <a:r>
              <a:rPr lang="en-US" sz="900" dirty="0"/>
              <a:t>   November 24</a:t>
            </a:r>
            <a:r>
              <a:rPr lang="en-US" sz="900" baseline="30000" dirty="0"/>
              <a:t>th</a:t>
            </a:r>
            <a:r>
              <a:rPr lang="en-US" sz="900" dirty="0"/>
              <a:t>!!</a:t>
            </a:r>
            <a:endParaRPr lang="en-US" sz="900" dirty="0"/>
          </a:p>
        </p:txBody>
      </p:sp>
      <p:sp>
        <p:nvSpPr>
          <p:cNvPr id="12" name="TextBox 11"/>
          <p:cNvSpPr txBox="1"/>
          <p:nvPr/>
        </p:nvSpPr>
        <p:spPr>
          <a:xfrm>
            <a:off x="3724275" y="1369494"/>
            <a:ext cx="4686300" cy="1061829"/>
          </a:xfrm>
          <a:prstGeom prst="rect">
            <a:avLst/>
          </a:prstGeom>
          <a:noFill/>
        </p:spPr>
        <p:txBody>
          <a:bodyPr wrap="square" rtlCol="0">
            <a:spAutoFit/>
          </a:bodyPr>
          <a:lstStyle/>
          <a:p>
            <a:r>
              <a:rPr lang="en-US" sz="900" u="sng" dirty="0"/>
              <a:t>ELA News</a:t>
            </a:r>
          </a:p>
          <a:p>
            <a:r>
              <a:rPr lang="en-US" sz="900" dirty="0"/>
              <a:t>We are  into the swing of things in Theme 3.  In the next few weeks, we will be working on the following:</a:t>
            </a:r>
          </a:p>
          <a:p>
            <a:pPr marL="128588" indent="-128588">
              <a:buFont typeface="Arial" panose="020B0604020202020204" pitchFamily="34" charset="0"/>
              <a:buChar char="•"/>
            </a:pPr>
            <a:r>
              <a:rPr lang="en-US" sz="900" dirty="0"/>
              <a:t>Digraph /</a:t>
            </a:r>
            <a:r>
              <a:rPr lang="en-US" sz="900" dirty="0" err="1"/>
              <a:t>th</a:t>
            </a:r>
            <a:r>
              <a:rPr lang="en-US" sz="900" dirty="0"/>
              <a:t>/</a:t>
            </a:r>
            <a:r>
              <a:rPr lang="en-US" sz="900" i="1" dirty="0" err="1"/>
              <a:t>th</a:t>
            </a:r>
            <a:r>
              <a:rPr lang="en-US" sz="900" dirty="0"/>
              <a:t>	blends with r</a:t>
            </a:r>
          </a:p>
          <a:p>
            <a:pPr marL="128588" indent="-128588">
              <a:buFont typeface="Arial" panose="020B0604020202020204" pitchFamily="34" charset="0"/>
              <a:buChar char="•"/>
            </a:pPr>
            <a:r>
              <a:rPr lang="en-US" sz="900" dirty="0"/>
              <a:t>Short vowel /u/</a:t>
            </a:r>
            <a:r>
              <a:rPr lang="en-US" sz="900" i="1" dirty="0"/>
              <a:t>u</a:t>
            </a:r>
            <a:r>
              <a:rPr lang="en-US" sz="900" dirty="0"/>
              <a:t>	contraction ‘ll</a:t>
            </a:r>
          </a:p>
          <a:p>
            <a:pPr marL="128588" indent="-128588">
              <a:buFont typeface="Arial" panose="020B0604020202020204" pitchFamily="34" charset="0"/>
              <a:buChar char="•"/>
            </a:pPr>
            <a:r>
              <a:rPr lang="en-US" sz="900" dirty="0"/>
              <a:t>Diphthong /ng/</a:t>
            </a:r>
            <a:r>
              <a:rPr lang="en-US" sz="900" i="1" dirty="0"/>
              <a:t>ng</a:t>
            </a:r>
            <a:r>
              <a:rPr lang="en-US" sz="900" dirty="0"/>
              <a:t>	listening for details</a:t>
            </a:r>
          </a:p>
          <a:p>
            <a:pPr marL="128588" indent="-128588">
              <a:buFont typeface="Arial" panose="020B0604020202020204" pitchFamily="34" charset="0"/>
              <a:buChar char="•"/>
            </a:pPr>
            <a:r>
              <a:rPr lang="en-US" sz="900" dirty="0"/>
              <a:t>Blends with s	plot (events in a story)</a:t>
            </a:r>
            <a:endParaRPr lang="en-US" sz="900" dirty="0"/>
          </a:p>
        </p:txBody>
      </p:sp>
      <p:sp>
        <p:nvSpPr>
          <p:cNvPr id="13" name="TextBox 12"/>
          <p:cNvSpPr txBox="1"/>
          <p:nvPr/>
        </p:nvSpPr>
        <p:spPr>
          <a:xfrm>
            <a:off x="3724275" y="2752843"/>
            <a:ext cx="2275713" cy="1892826"/>
          </a:xfrm>
          <a:prstGeom prst="rect">
            <a:avLst/>
          </a:prstGeom>
          <a:noFill/>
        </p:spPr>
        <p:txBody>
          <a:bodyPr wrap="square" rtlCol="0">
            <a:spAutoFit/>
          </a:bodyPr>
          <a:lstStyle/>
          <a:p>
            <a:r>
              <a:rPr lang="en-US" sz="900" u="sng" dirty="0"/>
              <a:t>Math </a:t>
            </a:r>
          </a:p>
          <a:p>
            <a:r>
              <a:rPr lang="en-US" sz="900" dirty="0"/>
              <a:t>We have finished Chapter 3 addition to 10 and will be testing Chapter 4 subtraction to 10 the first full week in November.  We will do a quick chapter lesson to review our shapes and how to classify them.  Then we will dive into number to 20, learning about their place values and how to order them. After that we will go back into addition and </a:t>
            </a:r>
          </a:p>
          <a:p>
            <a:r>
              <a:rPr lang="en-US" sz="900" dirty="0"/>
              <a:t>subtraction with sums to 20.  Wow,</a:t>
            </a:r>
          </a:p>
          <a:p>
            <a:r>
              <a:rPr lang="en-US" sz="900" dirty="0"/>
              <a:t>We are getting into the grove of this </a:t>
            </a:r>
          </a:p>
          <a:p>
            <a:r>
              <a:rPr lang="en-US" sz="900" dirty="0"/>
              <a:t>New math program and moving along nicely.</a:t>
            </a:r>
          </a:p>
          <a:p>
            <a:endParaRPr lang="en-US" sz="900" dirty="0"/>
          </a:p>
        </p:txBody>
      </p:sp>
    </p:spTree>
    <p:extLst>
      <p:ext uri="{BB962C8B-B14F-4D97-AF65-F5344CB8AC3E}">
        <p14:creationId xmlns:p14="http://schemas.microsoft.com/office/powerpoint/2010/main" val="1640624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Pea Katrina</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Tyson</dc:creator>
  <cp:lastModifiedBy>Tyler Tyson</cp:lastModifiedBy>
  <cp:revision>1</cp:revision>
  <dcterms:created xsi:type="dcterms:W3CDTF">2016-11-02T23:29:46Z</dcterms:created>
  <dcterms:modified xsi:type="dcterms:W3CDTF">2016-11-02T23:30:20Z</dcterms:modified>
</cp:coreProperties>
</file>